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6" r:id="rId3"/>
    <p:sldId id="273" r:id="rId4"/>
    <p:sldId id="271" r:id="rId5"/>
    <p:sldId id="274" r:id="rId6"/>
    <p:sldId id="272" r:id="rId7"/>
    <p:sldId id="270" r:id="rId8"/>
    <p:sldId id="275" r:id="rId9"/>
    <p:sldId id="256" r:id="rId10"/>
    <p:sldId id="267" r:id="rId11"/>
    <p:sldId id="257" r:id="rId12"/>
    <p:sldId id="258" r:id="rId13"/>
    <p:sldId id="259" r:id="rId14"/>
    <p:sldId id="260" r:id="rId15"/>
    <p:sldId id="264" r:id="rId16"/>
    <p:sldId id="261" r:id="rId17"/>
    <p:sldId id="262" r:id="rId18"/>
    <p:sldId id="263" r:id="rId19"/>
    <p:sldId id="265" r:id="rId20"/>
    <p:sldId id="269" r:id="rId2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0" autoAdjust="0"/>
    <p:restoredTop sz="94660"/>
  </p:normalViewPr>
  <p:slideViewPr>
    <p:cSldViewPr snapToGrid="0">
      <p:cViewPr varScale="1">
        <p:scale>
          <a:sx n="61" d="100"/>
          <a:sy n="61" d="100"/>
        </p:scale>
        <p:origin x="7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6004D9E4-E27D-403C-889B-E9D15A7E574B}" type="datetimeFigureOut">
              <a:rPr lang="sl-SI" smtClean="0"/>
              <a:t>25. 05. 2023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2210587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004D9E4-E27D-403C-889B-E9D15A7E574B}" type="datetimeFigureOut">
              <a:rPr lang="sl-SI" smtClean="0"/>
              <a:t>25. 05. 2023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339186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004D9E4-E27D-403C-889B-E9D15A7E574B}" type="datetimeFigureOut">
              <a:rPr lang="sl-SI" smtClean="0"/>
              <a:t>25. 05. 2023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421669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004D9E4-E27D-403C-889B-E9D15A7E574B}" type="datetimeFigureOut">
              <a:rPr lang="sl-SI" smtClean="0"/>
              <a:t>25. 05. 2023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140457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6004D9E4-E27D-403C-889B-E9D15A7E574B}" type="datetimeFigureOut">
              <a:rPr lang="sl-SI" smtClean="0"/>
              <a:t>25. 05. 2023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204600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6004D9E4-E27D-403C-889B-E9D15A7E574B}" type="datetimeFigureOut">
              <a:rPr lang="sl-SI" smtClean="0"/>
              <a:t>25. 05. 2023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34347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6004D9E4-E27D-403C-889B-E9D15A7E574B}" type="datetimeFigureOut">
              <a:rPr lang="sl-SI" smtClean="0"/>
              <a:t>25. 05. 2023</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54780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6004D9E4-E27D-403C-889B-E9D15A7E574B}" type="datetimeFigureOut">
              <a:rPr lang="sl-SI" smtClean="0"/>
              <a:t>25. 05. 2023</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280674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004D9E4-E27D-403C-889B-E9D15A7E574B}" type="datetimeFigureOut">
              <a:rPr lang="sl-SI" smtClean="0"/>
              <a:t>25. 05. 2023</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4192053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004D9E4-E27D-403C-889B-E9D15A7E574B}" type="datetimeFigureOut">
              <a:rPr lang="sl-SI" smtClean="0"/>
              <a:t>25. 05. 2023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422574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004D9E4-E27D-403C-889B-E9D15A7E574B}" type="datetimeFigureOut">
              <a:rPr lang="sl-SI" smtClean="0"/>
              <a:t>25. 05. 2023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E2B50EB-3919-4AE3-93CE-EA344B86483C}" type="slidenum">
              <a:rPr lang="sl-SI" smtClean="0"/>
              <a:t>‹#›</a:t>
            </a:fld>
            <a:endParaRPr lang="sl-SI"/>
          </a:p>
        </p:txBody>
      </p:sp>
    </p:spTree>
    <p:extLst>
      <p:ext uri="{BB962C8B-B14F-4D97-AF65-F5344CB8AC3E}">
        <p14:creationId xmlns:p14="http://schemas.microsoft.com/office/powerpoint/2010/main" val="421450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4D9E4-E27D-403C-889B-E9D15A7E574B}" type="datetimeFigureOut">
              <a:rPr lang="sl-SI" smtClean="0"/>
              <a:t>25. 05. 2023</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B50EB-3919-4AE3-93CE-EA344B86483C}" type="slidenum">
              <a:rPr lang="sl-SI" smtClean="0"/>
              <a:t>‹#›</a:t>
            </a:fld>
            <a:endParaRPr lang="sl-SI"/>
          </a:p>
        </p:txBody>
      </p:sp>
    </p:spTree>
    <p:extLst>
      <p:ext uri="{BB962C8B-B14F-4D97-AF65-F5344CB8AC3E}">
        <p14:creationId xmlns:p14="http://schemas.microsoft.com/office/powerpoint/2010/main" val="1426748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a:srcRect l="3677" r="2536"/>
          <a:stretch/>
        </p:blipFill>
        <p:spPr>
          <a:xfrm>
            <a:off x="2019300" y="1260306"/>
            <a:ext cx="7724775" cy="5502444"/>
          </a:xfrm>
          <a:prstGeom prst="rect">
            <a:avLst/>
          </a:prstGeom>
        </p:spPr>
      </p:pic>
      <p:sp>
        <p:nvSpPr>
          <p:cNvPr id="3" name="Pravokotnik 2"/>
          <p:cNvSpPr/>
          <p:nvPr/>
        </p:nvSpPr>
        <p:spPr>
          <a:xfrm>
            <a:off x="1897443" y="0"/>
            <a:ext cx="8581003" cy="1569660"/>
          </a:xfrm>
          <a:prstGeom prst="rect">
            <a:avLst/>
          </a:prstGeom>
        </p:spPr>
        <p:txBody>
          <a:bodyPr wrap="none">
            <a:spAutoFit/>
          </a:bodyPr>
          <a:lstStyle/>
          <a:p>
            <a:r>
              <a:rPr lang="sl-SI" sz="9600" b="1" dirty="0">
                <a:solidFill>
                  <a:srgbClr val="0070C0"/>
                </a:solidFill>
              </a:rPr>
              <a:t>Zakaj nemščina?</a:t>
            </a:r>
          </a:p>
        </p:txBody>
      </p:sp>
      <p:sp>
        <p:nvSpPr>
          <p:cNvPr id="5" name="Zaobljeni pravokotnik 4"/>
          <p:cNvSpPr/>
          <p:nvPr/>
        </p:nvSpPr>
        <p:spPr>
          <a:xfrm>
            <a:off x="10020300" y="5146766"/>
            <a:ext cx="1971674" cy="13062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000" b="1" dirty="0">
                <a:solidFill>
                  <a:srgbClr val="0070C0"/>
                </a:solidFill>
              </a:rPr>
              <a:t>Pripravili: </a:t>
            </a:r>
          </a:p>
          <a:p>
            <a:pPr algn="ctr"/>
            <a:r>
              <a:rPr lang="sl-SI" sz="1000" dirty="0">
                <a:solidFill>
                  <a:srgbClr val="0070C0"/>
                </a:solidFill>
              </a:rPr>
              <a:t>Maja Debeljak</a:t>
            </a:r>
          </a:p>
          <a:p>
            <a:pPr algn="ctr"/>
            <a:r>
              <a:rPr lang="sl-SI" sz="1000" dirty="0">
                <a:solidFill>
                  <a:srgbClr val="0070C0"/>
                </a:solidFill>
              </a:rPr>
              <a:t>Aleksandra Kambič</a:t>
            </a:r>
          </a:p>
          <a:p>
            <a:pPr algn="ctr"/>
            <a:r>
              <a:rPr lang="sl-SI" sz="1000" b="1" dirty="0">
                <a:solidFill>
                  <a:srgbClr val="0070C0"/>
                </a:solidFill>
              </a:rPr>
              <a:t>Slikovni material - splet:</a:t>
            </a:r>
          </a:p>
          <a:p>
            <a:pPr algn="ctr"/>
            <a:r>
              <a:rPr lang="sl-SI" sz="1000" dirty="0">
                <a:solidFill>
                  <a:srgbClr val="0070C0"/>
                </a:solidFill>
              </a:rPr>
              <a:t>Ljudska univerza Tolmin</a:t>
            </a:r>
            <a:endParaRPr lang="sl-SI" sz="1000" dirty="0"/>
          </a:p>
          <a:p>
            <a:pPr algn="ctr"/>
            <a:r>
              <a:rPr lang="sl-SI" sz="1000" dirty="0">
                <a:solidFill>
                  <a:srgbClr val="0070C0"/>
                </a:solidFill>
              </a:rPr>
              <a:t>Goethe institut Ljubljana</a:t>
            </a:r>
          </a:p>
          <a:p>
            <a:pPr algn="ctr"/>
            <a:r>
              <a:rPr lang="sl-SI" sz="1000" dirty="0" err="1">
                <a:solidFill>
                  <a:srgbClr val="0070C0"/>
                </a:solidFill>
              </a:rPr>
              <a:t>Mint</a:t>
            </a:r>
            <a:r>
              <a:rPr lang="sl-SI" sz="1000" dirty="0">
                <a:solidFill>
                  <a:srgbClr val="0070C0"/>
                </a:solidFill>
              </a:rPr>
              <a:t> </a:t>
            </a:r>
            <a:r>
              <a:rPr lang="sl-SI" sz="1000" dirty="0" err="1">
                <a:solidFill>
                  <a:srgbClr val="0070C0"/>
                </a:solidFill>
              </a:rPr>
              <a:t>International</a:t>
            </a:r>
            <a:endParaRPr lang="sl-SI" sz="1000" dirty="0">
              <a:solidFill>
                <a:srgbClr val="0070C0"/>
              </a:solidFill>
            </a:endParaRPr>
          </a:p>
          <a:p>
            <a:pPr algn="ctr"/>
            <a:r>
              <a:rPr lang="sl-SI" sz="1000" dirty="0">
                <a:solidFill>
                  <a:srgbClr val="0070C0"/>
                </a:solidFill>
              </a:rPr>
              <a:t>Finance </a:t>
            </a:r>
          </a:p>
        </p:txBody>
      </p:sp>
    </p:spTree>
    <p:extLst>
      <p:ext uri="{BB962C8B-B14F-4D97-AF65-F5344CB8AC3E}">
        <p14:creationId xmlns:p14="http://schemas.microsoft.com/office/powerpoint/2010/main" val="334337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značba mesta vseb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94" y="114300"/>
            <a:ext cx="5368881" cy="6480176"/>
          </a:xfrm>
          <a:prstGeom prst="rect">
            <a:avLst/>
          </a:prstGeom>
        </p:spPr>
      </p:pic>
      <p:sp>
        <p:nvSpPr>
          <p:cNvPr id="5" name="Prekinitev 7"/>
          <p:cNvSpPr/>
          <p:nvPr/>
        </p:nvSpPr>
        <p:spPr>
          <a:xfrm>
            <a:off x="3299347" y="5029199"/>
            <a:ext cx="4825478" cy="1457325"/>
          </a:xfrm>
          <a:prstGeom prst="flowChartTerminator">
            <a:avLst/>
          </a:prstGeom>
          <a:noFill/>
          <a:ln w="381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Oblak 5"/>
          <p:cNvSpPr/>
          <p:nvPr/>
        </p:nvSpPr>
        <p:spPr>
          <a:xfrm>
            <a:off x="7721619" y="3679824"/>
            <a:ext cx="4616185" cy="2390775"/>
          </a:xfrm>
          <a:prstGeom prst="cloud">
            <a:avLst/>
          </a:prstGeom>
          <a:solidFill>
            <a:schemeClr val="accent1">
              <a:lumMod val="40000"/>
              <a:lumOff val="60000"/>
            </a:schemeClr>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cxnSp>
        <p:nvCxnSpPr>
          <p:cNvPr id="7" name="Raven puščični povezovalnik 6"/>
          <p:cNvCxnSpPr/>
          <p:nvPr/>
        </p:nvCxnSpPr>
        <p:spPr>
          <a:xfrm flipH="1">
            <a:off x="7927404" y="5627156"/>
            <a:ext cx="264964" cy="26141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PoljeZBesedilom 9"/>
          <p:cNvSpPr txBox="1"/>
          <p:nvPr/>
        </p:nvSpPr>
        <p:spPr>
          <a:xfrm>
            <a:off x="7788295" y="4306350"/>
            <a:ext cx="4482834" cy="1138773"/>
          </a:xfrm>
          <a:prstGeom prst="rect">
            <a:avLst/>
          </a:prstGeom>
          <a:noFill/>
        </p:spPr>
        <p:txBody>
          <a:bodyPr wrap="square" rtlCol="0">
            <a:spAutoFit/>
          </a:bodyPr>
          <a:lstStyle/>
          <a:p>
            <a:pPr algn="ctr"/>
            <a:r>
              <a:rPr lang="sl-SI" sz="1700" b="1" dirty="0">
                <a:solidFill>
                  <a:srgbClr val="0066FF"/>
                </a:solidFill>
                <a:latin typeface="Arial" panose="020B0604020202020204" pitchFamily="34" charset="0"/>
                <a:cs typeface="Arial" panose="020B0604020202020204" pitchFamily="34" charset="0"/>
              </a:rPr>
              <a:t>HRVAŠČINA, RUŠČINA, ŠPANŠČINA                  IN FRANCOŠČINA                                               SO MOČNO ZA NEMŠČINO, ANGLEŠČINO IN ITALIJANŠČINO</a:t>
            </a:r>
          </a:p>
        </p:txBody>
      </p:sp>
      <p:sp>
        <p:nvSpPr>
          <p:cNvPr id="11" name="Oblak 10"/>
          <p:cNvSpPr/>
          <p:nvPr/>
        </p:nvSpPr>
        <p:spPr>
          <a:xfrm>
            <a:off x="-88725" y="1481135"/>
            <a:ext cx="3854797" cy="2198689"/>
          </a:xfrm>
          <a:prstGeom prst="cloud">
            <a:avLst/>
          </a:prstGeom>
          <a:solidFill>
            <a:schemeClr val="accent1">
              <a:lumMod val="40000"/>
              <a:lumOff val="60000"/>
            </a:schemeClr>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l-SI" b="1" dirty="0">
                <a:solidFill>
                  <a:srgbClr val="0066FF"/>
                </a:solidFill>
                <a:latin typeface="Arial" panose="020B0604020202020204" pitchFamily="34" charset="0"/>
                <a:cs typeface="Arial" panose="020B0604020202020204" pitchFamily="34" charset="0"/>
              </a:rPr>
              <a:t>ODSTOTEK SE IZ LETA V LETO VIŠA; SPLOH PO BREXITU.</a:t>
            </a:r>
          </a:p>
          <a:p>
            <a:pPr algn="ctr"/>
            <a:r>
              <a:rPr lang="sl-SI" sz="1000" b="1" dirty="0">
                <a:solidFill>
                  <a:srgbClr val="0066FF"/>
                </a:solidFill>
                <a:latin typeface="Arial" panose="020B0604020202020204" pitchFamily="34" charset="0"/>
                <a:cs typeface="Arial" panose="020B0604020202020204" pitchFamily="34" charset="0"/>
              </a:rPr>
              <a:t>PRIKAZAN PODATEK JE IZ LETA 2015</a:t>
            </a:r>
            <a:endParaRPr lang="sl-SI" sz="1000" dirty="0"/>
          </a:p>
        </p:txBody>
      </p:sp>
      <p:cxnSp>
        <p:nvCxnSpPr>
          <p:cNvPr id="12" name="Raven puščični povezovalnik 11"/>
          <p:cNvCxnSpPr>
            <a:cxnSpLocks/>
          </p:cNvCxnSpPr>
          <p:nvPr/>
        </p:nvCxnSpPr>
        <p:spPr>
          <a:xfrm>
            <a:off x="3299347" y="3042745"/>
            <a:ext cx="466725" cy="18918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57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033462" y="-38100"/>
            <a:ext cx="10125075" cy="6934200"/>
          </a:xfrm>
          <a:prstGeom prst="rect">
            <a:avLst/>
          </a:prstGeom>
        </p:spPr>
      </p:pic>
      <p:pic>
        <p:nvPicPr>
          <p:cNvPr id="3" name="Slika 2"/>
          <p:cNvPicPr>
            <a:picLocks noChangeAspect="1"/>
          </p:cNvPicPr>
          <p:nvPr/>
        </p:nvPicPr>
        <p:blipFill>
          <a:blip r:embed="rId3"/>
          <a:stretch>
            <a:fillRect/>
          </a:stretch>
        </p:blipFill>
        <p:spPr>
          <a:xfrm>
            <a:off x="11158537" y="6323849"/>
            <a:ext cx="949439" cy="534151"/>
          </a:xfrm>
          <a:prstGeom prst="rect">
            <a:avLst/>
          </a:prstGeom>
        </p:spPr>
      </p:pic>
    </p:spTree>
    <p:extLst>
      <p:ext uri="{BB962C8B-B14F-4D97-AF65-F5344CB8AC3E}">
        <p14:creationId xmlns:p14="http://schemas.microsoft.com/office/powerpoint/2010/main" val="51988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286" y="0"/>
            <a:ext cx="10093428" cy="6858000"/>
          </a:xfrm>
          <a:prstGeom prst="rect">
            <a:avLst/>
          </a:prstGeom>
        </p:spPr>
      </p:pic>
      <p:pic>
        <p:nvPicPr>
          <p:cNvPr id="3" name="Slika 2"/>
          <p:cNvPicPr>
            <a:picLocks noChangeAspect="1"/>
          </p:cNvPicPr>
          <p:nvPr/>
        </p:nvPicPr>
        <p:blipFill>
          <a:blip r:embed="rId3"/>
          <a:stretch>
            <a:fillRect/>
          </a:stretch>
        </p:blipFill>
        <p:spPr>
          <a:xfrm>
            <a:off x="11242561" y="6323849"/>
            <a:ext cx="949439" cy="534151"/>
          </a:xfrm>
          <a:prstGeom prst="rect">
            <a:avLst/>
          </a:prstGeom>
        </p:spPr>
      </p:pic>
    </p:spTree>
    <p:extLst>
      <p:ext uri="{BB962C8B-B14F-4D97-AF65-F5344CB8AC3E}">
        <p14:creationId xmlns:p14="http://schemas.microsoft.com/office/powerpoint/2010/main" val="134995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952500" y="9525"/>
            <a:ext cx="10287000" cy="6838950"/>
          </a:xfrm>
          <a:prstGeom prst="rect">
            <a:avLst/>
          </a:prstGeom>
        </p:spPr>
      </p:pic>
      <p:pic>
        <p:nvPicPr>
          <p:cNvPr id="4" name="Slika 3"/>
          <p:cNvPicPr>
            <a:picLocks noChangeAspect="1"/>
          </p:cNvPicPr>
          <p:nvPr/>
        </p:nvPicPr>
        <p:blipFill>
          <a:blip r:embed="rId3"/>
          <a:stretch>
            <a:fillRect/>
          </a:stretch>
        </p:blipFill>
        <p:spPr>
          <a:xfrm>
            <a:off x="11239500" y="6314324"/>
            <a:ext cx="949439" cy="534151"/>
          </a:xfrm>
          <a:prstGeom prst="rect">
            <a:avLst/>
          </a:prstGeom>
        </p:spPr>
      </p:pic>
    </p:spTree>
    <p:extLst>
      <p:ext uri="{BB962C8B-B14F-4D97-AF65-F5344CB8AC3E}">
        <p14:creationId xmlns:p14="http://schemas.microsoft.com/office/powerpoint/2010/main" val="3720527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b="6091"/>
          <a:stretch/>
        </p:blipFill>
        <p:spPr>
          <a:xfrm>
            <a:off x="971550" y="1"/>
            <a:ext cx="10062210" cy="6604000"/>
          </a:xfrm>
          <a:prstGeom prst="rect">
            <a:avLst/>
          </a:prstGeom>
        </p:spPr>
      </p:pic>
      <p:pic>
        <p:nvPicPr>
          <p:cNvPr id="3" name="Slika 2"/>
          <p:cNvPicPr>
            <a:picLocks noChangeAspect="1"/>
          </p:cNvPicPr>
          <p:nvPr/>
        </p:nvPicPr>
        <p:blipFill>
          <a:blip r:embed="rId3"/>
          <a:stretch>
            <a:fillRect/>
          </a:stretch>
        </p:blipFill>
        <p:spPr>
          <a:xfrm>
            <a:off x="11240942" y="6321506"/>
            <a:ext cx="951058" cy="536494"/>
          </a:xfrm>
          <a:prstGeom prst="rect">
            <a:avLst/>
          </a:prstGeom>
        </p:spPr>
      </p:pic>
    </p:spTree>
    <p:extLst>
      <p:ext uri="{BB962C8B-B14F-4D97-AF65-F5344CB8AC3E}">
        <p14:creationId xmlns:p14="http://schemas.microsoft.com/office/powerpoint/2010/main" val="1696837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867225" y="209031"/>
            <a:ext cx="10132430" cy="6114818"/>
          </a:xfrm>
          <a:prstGeom prst="rect">
            <a:avLst/>
          </a:prstGeom>
        </p:spPr>
      </p:pic>
      <p:pic>
        <p:nvPicPr>
          <p:cNvPr id="3" name="Slika 2"/>
          <p:cNvPicPr>
            <a:picLocks noChangeAspect="1"/>
          </p:cNvPicPr>
          <p:nvPr/>
        </p:nvPicPr>
        <p:blipFill>
          <a:blip r:embed="rId3"/>
          <a:stretch>
            <a:fillRect/>
          </a:stretch>
        </p:blipFill>
        <p:spPr>
          <a:xfrm>
            <a:off x="11242561" y="6323849"/>
            <a:ext cx="949439" cy="534151"/>
          </a:xfrm>
          <a:prstGeom prst="rect">
            <a:avLst/>
          </a:prstGeom>
        </p:spPr>
      </p:pic>
    </p:spTree>
    <p:extLst>
      <p:ext uri="{BB962C8B-B14F-4D97-AF65-F5344CB8AC3E}">
        <p14:creationId xmlns:p14="http://schemas.microsoft.com/office/powerpoint/2010/main" val="168567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extLst>
              <a:ext uri="{28A0092B-C50C-407E-A947-70E740481C1C}">
                <a14:useLocalDpi xmlns:a14="http://schemas.microsoft.com/office/drawing/2010/main" val="0"/>
              </a:ext>
            </a:extLst>
          </a:blip>
          <a:srcRect b="5482"/>
          <a:stretch/>
        </p:blipFill>
        <p:spPr>
          <a:xfrm>
            <a:off x="1048399" y="0"/>
            <a:ext cx="10095201" cy="6522720"/>
          </a:xfrm>
          <a:prstGeom prst="rect">
            <a:avLst/>
          </a:prstGeom>
        </p:spPr>
      </p:pic>
      <p:pic>
        <p:nvPicPr>
          <p:cNvPr id="3" name="Slika 2"/>
          <p:cNvPicPr>
            <a:picLocks noChangeAspect="1"/>
          </p:cNvPicPr>
          <p:nvPr/>
        </p:nvPicPr>
        <p:blipFill>
          <a:blip r:embed="rId3"/>
          <a:stretch>
            <a:fillRect/>
          </a:stretch>
        </p:blipFill>
        <p:spPr>
          <a:xfrm>
            <a:off x="11143600" y="6254473"/>
            <a:ext cx="951058" cy="536494"/>
          </a:xfrm>
          <a:prstGeom prst="rect">
            <a:avLst/>
          </a:prstGeom>
        </p:spPr>
      </p:pic>
    </p:spTree>
    <p:extLst>
      <p:ext uri="{BB962C8B-B14F-4D97-AF65-F5344CB8AC3E}">
        <p14:creationId xmlns:p14="http://schemas.microsoft.com/office/powerpoint/2010/main" val="26859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b="5462"/>
          <a:stretch/>
        </p:blipFill>
        <p:spPr>
          <a:xfrm>
            <a:off x="990600" y="32385"/>
            <a:ext cx="10210800" cy="6825615"/>
          </a:xfrm>
          <a:prstGeom prst="rect">
            <a:avLst/>
          </a:prstGeom>
        </p:spPr>
      </p:pic>
      <p:pic>
        <p:nvPicPr>
          <p:cNvPr id="3" name="Slika 2"/>
          <p:cNvPicPr>
            <a:picLocks noChangeAspect="1"/>
          </p:cNvPicPr>
          <p:nvPr/>
        </p:nvPicPr>
        <p:blipFill>
          <a:blip r:embed="rId3"/>
          <a:stretch>
            <a:fillRect/>
          </a:stretch>
        </p:blipFill>
        <p:spPr>
          <a:xfrm>
            <a:off x="11201400" y="6321506"/>
            <a:ext cx="951058" cy="536494"/>
          </a:xfrm>
          <a:prstGeom prst="rect">
            <a:avLst/>
          </a:prstGeom>
        </p:spPr>
      </p:pic>
    </p:spTree>
    <p:extLst>
      <p:ext uri="{BB962C8B-B14F-4D97-AF65-F5344CB8AC3E}">
        <p14:creationId xmlns:p14="http://schemas.microsoft.com/office/powerpoint/2010/main" val="3392316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b="4275"/>
          <a:stretch/>
        </p:blipFill>
        <p:spPr>
          <a:xfrm>
            <a:off x="1100137" y="83502"/>
            <a:ext cx="9991725" cy="6774498"/>
          </a:xfrm>
          <a:prstGeom prst="rect">
            <a:avLst/>
          </a:prstGeom>
        </p:spPr>
      </p:pic>
      <p:pic>
        <p:nvPicPr>
          <p:cNvPr id="4" name="Slika 3"/>
          <p:cNvPicPr>
            <a:picLocks noChangeAspect="1"/>
          </p:cNvPicPr>
          <p:nvPr/>
        </p:nvPicPr>
        <p:blipFill>
          <a:blip r:embed="rId3"/>
          <a:stretch>
            <a:fillRect/>
          </a:stretch>
        </p:blipFill>
        <p:spPr>
          <a:xfrm>
            <a:off x="11240942" y="6321506"/>
            <a:ext cx="951058" cy="536494"/>
          </a:xfrm>
          <a:prstGeom prst="rect">
            <a:avLst/>
          </a:prstGeom>
        </p:spPr>
      </p:pic>
    </p:spTree>
    <p:extLst>
      <p:ext uri="{BB962C8B-B14F-4D97-AF65-F5344CB8AC3E}">
        <p14:creationId xmlns:p14="http://schemas.microsoft.com/office/powerpoint/2010/main" val="318576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b="5870"/>
          <a:stretch/>
        </p:blipFill>
        <p:spPr>
          <a:xfrm>
            <a:off x="995362" y="0"/>
            <a:ext cx="9882529" cy="6644640"/>
          </a:xfrm>
          <a:prstGeom prst="rect">
            <a:avLst/>
          </a:prstGeom>
        </p:spPr>
      </p:pic>
      <p:pic>
        <p:nvPicPr>
          <p:cNvPr id="3" name="Slika 2"/>
          <p:cNvPicPr>
            <a:picLocks noChangeAspect="1"/>
          </p:cNvPicPr>
          <p:nvPr/>
        </p:nvPicPr>
        <p:blipFill>
          <a:blip r:embed="rId3"/>
          <a:stretch>
            <a:fillRect/>
          </a:stretch>
        </p:blipFill>
        <p:spPr>
          <a:xfrm>
            <a:off x="11240942" y="6321506"/>
            <a:ext cx="951058" cy="536494"/>
          </a:xfrm>
          <a:prstGeom prst="rect">
            <a:avLst/>
          </a:prstGeom>
        </p:spPr>
      </p:pic>
    </p:spTree>
    <p:extLst>
      <p:ext uri="{BB962C8B-B14F-4D97-AF65-F5344CB8AC3E}">
        <p14:creationId xmlns:p14="http://schemas.microsoft.com/office/powerpoint/2010/main" val="189602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932180" y="287203"/>
            <a:ext cx="10024854" cy="6570797"/>
          </a:xfrm>
          <a:prstGeom prst="rect">
            <a:avLst/>
          </a:prstGeom>
        </p:spPr>
      </p:pic>
    </p:spTree>
    <p:extLst>
      <p:ext uri="{BB962C8B-B14F-4D97-AF65-F5344CB8AC3E}">
        <p14:creationId xmlns:p14="http://schemas.microsoft.com/office/powerpoint/2010/main" val="2696940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C6C4D31-7B15-EE12-9D5C-10ABD9FFDE3A}"/>
              </a:ext>
            </a:extLst>
          </p:cNvPr>
          <p:cNvPicPr>
            <a:picLocks noChangeAspect="1"/>
          </p:cNvPicPr>
          <p:nvPr/>
        </p:nvPicPr>
        <p:blipFill>
          <a:blip r:embed="rId2"/>
          <a:stretch>
            <a:fillRect/>
          </a:stretch>
        </p:blipFill>
        <p:spPr>
          <a:xfrm>
            <a:off x="2301767" y="0"/>
            <a:ext cx="7015654" cy="6890444"/>
          </a:xfrm>
          <a:prstGeom prst="rect">
            <a:avLst/>
          </a:prstGeom>
        </p:spPr>
      </p:pic>
    </p:spTree>
    <p:extLst>
      <p:ext uri="{BB962C8B-B14F-4D97-AF65-F5344CB8AC3E}">
        <p14:creationId xmlns:p14="http://schemas.microsoft.com/office/powerpoint/2010/main" val="34263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7B7D8AF7-A6C9-4D74-8DFB-9BBFB7CB9021}"/>
              </a:ext>
            </a:extLst>
          </p:cNvPr>
          <p:cNvSpPr/>
          <p:nvPr/>
        </p:nvSpPr>
        <p:spPr>
          <a:xfrm>
            <a:off x="404326" y="205791"/>
            <a:ext cx="11678817" cy="6955750"/>
          </a:xfrm>
          <a:prstGeom prst="rect">
            <a:avLst/>
          </a:prstGeom>
        </p:spPr>
        <p:txBody>
          <a:bodyPr wrap="square">
            <a:spAutoFit/>
          </a:bodyPr>
          <a:lstStyle/>
          <a:p>
            <a:pPr lvl="0"/>
            <a:r>
              <a:rPr lang="sl-SI" sz="2400" b="1" dirty="0">
                <a:solidFill>
                  <a:srgbClr val="0070C0"/>
                </a:solidFill>
              </a:rPr>
              <a:t>Zakaj izbrati NEMŠČINO kot NEOBVEZNI IZBIRNI PREDMET?</a:t>
            </a:r>
          </a:p>
          <a:p>
            <a:pPr lvl="0"/>
            <a:endParaRPr lang="sl-SI" sz="2000" b="1" dirty="0">
              <a:solidFill>
                <a:srgbClr val="FF0000"/>
              </a:solidFill>
            </a:endParaRPr>
          </a:p>
          <a:p>
            <a:r>
              <a:rPr lang="sl-SI" sz="2000" dirty="0">
                <a:solidFill>
                  <a:srgbClr val="374151"/>
                </a:solidFill>
              </a:rPr>
              <a:t>Zgodnje izpostavljanje jezikom ima številne prednosti in lahko ima dolgoročne koristi za razvoj otroka. Tu so nekateri razlogi, zakaj je učenje nemščine v zgodnji fazi pomembno:</a:t>
            </a:r>
          </a:p>
          <a:p>
            <a:endParaRPr lang="sl-SI" sz="2000" dirty="0">
              <a:solidFill>
                <a:srgbClr val="374151"/>
              </a:solidFill>
            </a:endParaRPr>
          </a:p>
          <a:p>
            <a:pPr>
              <a:buFont typeface="+mj-lt"/>
              <a:buAutoNum type="arabicPeriod"/>
            </a:pPr>
            <a:r>
              <a:rPr lang="sl-SI" sz="2000" dirty="0">
                <a:solidFill>
                  <a:srgbClr val="374151"/>
                </a:solidFill>
              </a:rPr>
              <a:t> Kognitivni razvoj: Učenje dodatnega jezika spodbuja kognitivne sposobnosti otroka. Raziskave kažejo, da otroci, ki se učijo več jezikov, razvijajo boljše spretnosti pri reševanju problemov, večjo ustvarjalnost in večjo mentalno prožnost.</a:t>
            </a:r>
          </a:p>
          <a:p>
            <a:pPr>
              <a:buFont typeface="+mj-lt"/>
              <a:buAutoNum type="arabicPeriod"/>
            </a:pPr>
            <a:r>
              <a:rPr lang="sl-SI" sz="2000" dirty="0">
                <a:solidFill>
                  <a:srgbClr val="374151"/>
                </a:solidFill>
              </a:rPr>
              <a:t> Komunikacijske spretnosti: Znanje več jezikov omogoča otrokom lažjo komunikacijo s širšim krogom ljudi. Nemščina je ena izmed najpogosteje govorjenih jezikov v Evropi, zato bo znanje nemščine vašim otrokom omogočilo komunikacijo z večjim številom ljudi in odprlo jim bo vrata do različnih kultur.</a:t>
            </a:r>
          </a:p>
          <a:p>
            <a:pPr>
              <a:buFont typeface="+mj-lt"/>
              <a:buAutoNum type="arabicPeriod"/>
            </a:pPr>
            <a:r>
              <a:rPr lang="sl-SI" sz="2000" dirty="0">
                <a:solidFill>
                  <a:srgbClr val="374151"/>
                </a:solidFill>
              </a:rPr>
              <a:t> Akademski uspeh: Raziskave kažejo, da učenje tujega jezika v zgodnjem otroštvu izboljšuje akademski uspeh otrok. To vključuje boljše rezultate pri branju, pisanju in matematiki, kar lahko vpliva na njihovo prihodnjo šolsko in poklicno pot.</a:t>
            </a:r>
          </a:p>
          <a:p>
            <a:pPr>
              <a:buFont typeface="+mj-lt"/>
              <a:buAutoNum type="arabicPeriod"/>
            </a:pPr>
            <a:r>
              <a:rPr lang="sl-SI" sz="2000" dirty="0"/>
              <a:t> Kulturološko razumevanje: Učenje nemščine bo otrokom omogočilo, da bolje razumejo nemško kulturo, tradicije in vrednote. To spodbuja kulturno raznolikost, toleranco in medkulturno razumevanje.</a:t>
            </a:r>
          </a:p>
          <a:p>
            <a:endParaRPr lang="sl-SI" sz="2000" dirty="0"/>
          </a:p>
          <a:p>
            <a:endParaRPr lang="sl-SI" sz="2000" dirty="0"/>
          </a:p>
          <a:p>
            <a:r>
              <a:rPr lang="sl-SI" sz="2000" dirty="0"/>
              <a:t>S pomočjo zgodnjega učenja nemščine boste otroku odprli vrata do novih priložnosti in mu omogočili širši vpogled v svet. Prav tako boste prispevali k njegovemu celostnemu razvoju in mu dali prednost v globaliziranem svetu.</a:t>
            </a:r>
          </a:p>
          <a:p>
            <a:pPr>
              <a:buFont typeface="+mj-lt"/>
              <a:buAutoNum type="arabicPeriod"/>
            </a:pPr>
            <a:endParaRPr lang="sl-SI" b="0" i="0" dirty="0">
              <a:solidFill>
                <a:srgbClr val="374151"/>
              </a:solidFill>
              <a:effectLst/>
              <a:latin typeface="Söhne"/>
            </a:endParaRPr>
          </a:p>
        </p:txBody>
      </p:sp>
    </p:spTree>
    <p:extLst>
      <p:ext uri="{BB962C8B-B14F-4D97-AF65-F5344CB8AC3E}">
        <p14:creationId xmlns:p14="http://schemas.microsoft.com/office/powerpoint/2010/main" val="369985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a:extLst>
              <a:ext uri="{FF2B5EF4-FFF2-40B4-BE49-F238E27FC236}">
                <a16:creationId xmlns:a16="http://schemas.microsoft.com/office/drawing/2014/main" id="{8BD8565F-7C11-4B91-A1B3-E7235940EDC4}"/>
              </a:ext>
            </a:extLst>
          </p:cNvPr>
          <p:cNvSpPr/>
          <p:nvPr/>
        </p:nvSpPr>
        <p:spPr>
          <a:xfrm>
            <a:off x="286406" y="243512"/>
            <a:ext cx="11619187" cy="4278094"/>
          </a:xfrm>
          <a:prstGeom prst="rect">
            <a:avLst/>
          </a:prstGeom>
        </p:spPr>
        <p:txBody>
          <a:bodyPr wrap="square">
            <a:spAutoFit/>
          </a:bodyPr>
          <a:lstStyle/>
          <a:p>
            <a:r>
              <a:rPr lang="sl-SI" sz="2400" b="1" dirty="0">
                <a:solidFill>
                  <a:srgbClr val="0070C0"/>
                </a:solidFill>
              </a:rPr>
              <a:t>NEOBVEZNI IZBIRNI PREDMET – NEMŠČINA v 4. – 6. razredu: </a:t>
            </a:r>
          </a:p>
          <a:p>
            <a:endParaRPr lang="sl-SI" sz="2400" b="1" dirty="0">
              <a:solidFill>
                <a:srgbClr val="FF0000"/>
              </a:solidFill>
            </a:endParaRPr>
          </a:p>
          <a:p>
            <a:pPr marL="342900" indent="-342900">
              <a:buFont typeface="Wingdings" panose="05000000000000000000" pitchFamily="2" charset="2"/>
              <a:buChar char="ü"/>
            </a:pPr>
            <a:r>
              <a:rPr lang="sl-SI" sz="2000" dirty="0"/>
              <a:t>se izvaja 2 uri tedensko,</a:t>
            </a:r>
          </a:p>
          <a:p>
            <a:endParaRPr lang="sl-SI" sz="2000" dirty="0"/>
          </a:p>
          <a:p>
            <a:pPr marL="342900" indent="-342900">
              <a:buFont typeface="Wingdings" panose="05000000000000000000" pitchFamily="2" charset="2"/>
              <a:buChar char="ü"/>
            </a:pPr>
            <a:r>
              <a:rPr lang="sl-SI" sz="2000" dirty="0"/>
              <a:t>ima iste splošne cilje kot učenje angleščine, vendar se le-ti uresničujejo z zmanjšano intenzivnostjo,</a:t>
            </a:r>
          </a:p>
          <a:p>
            <a:endParaRPr lang="sl-SI" sz="2000" dirty="0"/>
          </a:p>
          <a:p>
            <a:pPr marL="342900" indent="-342900">
              <a:buFont typeface="Wingdings" panose="05000000000000000000" pitchFamily="2" charset="2"/>
              <a:buChar char="ü"/>
            </a:pPr>
            <a:r>
              <a:rPr lang="sl-SI" sz="2000" dirty="0"/>
              <a:t>omogoča celostno učenje po načelih zgodnjega učenja, ki vključuje več čutov in veliko raznolikih dejavnosti, ki spodbujajo aktivno učenje, kot so igranje, petje, dramatizacija, igre vlog, deklamiranje in podobno,</a:t>
            </a:r>
          </a:p>
          <a:p>
            <a:endParaRPr lang="sl-SI" sz="2000" dirty="0"/>
          </a:p>
          <a:p>
            <a:pPr marL="342900" indent="-342900">
              <a:buFont typeface="Wingdings" panose="05000000000000000000" pitchFamily="2" charset="2"/>
              <a:buChar char="ü"/>
            </a:pPr>
            <a:r>
              <a:rPr lang="sl-SI" sz="2000" dirty="0"/>
              <a:t>obravnava teme iz vsakdanjega življenja na zelo preprost in igriv način,</a:t>
            </a:r>
          </a:p>
          <a:p>
            <a:endParaRPr lang="sl-SI" sz="2000" dirty="0">
              <a:solidFill>
                <a:srgbClr val="FF0000"/>
              </a:solidFill>
            </a:endParaRPr>
          </a:p>
          <a:p>
            <a:pPr marL="342900" indent="-342900">
              <a:buFont typeface="Wingdings" panose="05000000000000000000" pitchFamily="2" charset="2"/>
              <a:buChar char="ü"/>
            </a:pPr>
            <a:r>
              <a:rPr lang="sl-SI" sz="2000" dirty="0"/>
              <a:t>daje največji poudarek na pridobivanju besedišča ter pravilni izgovorjavi (nemških) besed.</a:t>
            </a:r>
          </a:p>
          <a:p>
            <a:endParaRPr lang="sl-SI" sz="2400" dirty="0">
              <a:solidFill>
                <a:srgbClr val="FF0000"/>
              </a:solidFill>
            </a:endParaRPr>
          </a:p>
        </p:txBody>
      </p:sp>
      <p:pic>
        <p:nvPicPr>
          <p:cNvPr id="2" name="Slika 1">
            <a:extLst>
              <a:ext uri="{FF2B5EF4-FFF2-40B4-BE49-F238E27FC236}">
                <a16:creationId xmlns:a16="http://schemas.microsoft.com/office/drawing/2014/main" id="{9F0F9A2A-F6D4-4974-937A-9091DFD065F7}"/>
              </a:ext>
            </a:extLst>
          </p:cNvPr>
          <p:cNvPicPr>
            <a:picLocks noChangeAspect="1"/>
          </p:cNvPicPr>
          <p:nvPr/>
        </p:nvPicPr>
        <p:blipFill>
          <a:blip r:embed="rId2"/>
          <a:stretch>
            <a:fillRect/>
          </a:stretch>
        </p:blipFill>
        <p:spPr>
          <a:xfrm>
            <a:off x="6442302" y="4310741"/>
            <a:ext cx="2564361" cy="2472613"/>
          </a:xfrm>
          <a:prstGeom prst="rect">
            <a:avLst/>
          </a:prstGeom>
        </p:spPr>
      </p:pic>
      <p:pic>
        <p:nvPicPr>
          <p:cNvPr id="4" name="Slika 3">
            <a:extLst>
              <a:ext uri="{FF2B5EF4-FFF2-40B4-BE49-F238E27FC236}">
                <a16:creationId xmlns:a16="http://schemas.microsoft.com/office/drawing/2014/main" id="{331B6BBA-0987-4830-9F84-DBFDBAFD57B2}"/>
              </a:ext>
            </a:extLst>
          </p:cNvPr>
          <p:cNvPicPr>
            <a:picLocks noChangeAspect="1"/>
          </p:cNvPicPr>
          <p:nvPr/>
        </p:nvPicPr>
        <p:blipFill>
          <a:blip r:embed="rId3"/>
          <a:stretch>
            <a:fillRect/>
          </a:stretch>
        </p:blipFill>
        <p:spPr>
          <a:xfrm>
            <a:off x="3267249" y="4557119"/>
            <a:ext cx="3008876" cy="2164702"/>
          </a:xfrm>
          <a:prstGeom prst="rect">
            <a:avLst/>
          </a:prstGeom>
        </p:spPr>
      </p:pic>
      <p:pic>
        <p:nvPicPr>
          <p:cNvPr id="5" name="Slika 4">
            <a:extLst>
              <a:ext uri="{FF2B5EF4-FFF2-40B4-BE49-F238E27FC236}">
                <a16:creationId xmlns:a16="http://schemas.microsoft.com/office/drawing/2014/main" id="{1C8F8A0F-5732-4B24-835A-4218507708B2}"/>
              </a:ext>
            </a:extLst>
          </p:cNvPr>
          <p:cNvPicPr>
            <a:picLocks noChangeAspect="1"/>
          </p:cNvPicPr>
          <p:nvPr/>
        </p:nvPicPr>
        <p:blipFill>
          <a:blip r:embed="rId4"/>
          <a:stretch>
            <a:fillRect/>
          </a:stretch>
        </p:blipFill>
        <p:spPr>
          <a:xfrm>
            <a:off x="176460" y="4336763"/>
            <a:ext cx="2924612" cy="2420571"/>
          </a:xfrm>
          <a:prstGeom prst="rect">
            <a:avLst/>
          </a:prstGeom>
        </p:spPr>
      </p:pic>
      <p:sp>
        <p:nvSpPr>
          <p:cNvPr id="6" name="PoljeZBesedilom 5">
            <a:extLst>
              <a:ext uri="{FF2B5EF4-FFF2-40B4-BE49-F238E27FC236}">
                <a16:creationId xmlns:a16="http://schemas.microsoft.com/office/drawing/2014/main" id="{20FAE8D6-8AAB-4494-940D-9B2DDA9C4EEF}"/>
              </a:ext>
            </a:extLst>
          </p:cNvPr>
          <p:cNvSpPr txBox="1"/>
          <p:nvPr/>
        </p:nvSpPr>
        <p:spPr>
          <a:xfrm>
            <a:off x="10198360" y="6111003"/>
            <a:ext cx="1604865" cy="646331"/>
          </a:xfrm>
          <a:prstGeom prst="rect">
            <a:avLst/>
          </a:prstGeom>
          <a:noFill/>
        </p:spPr>
        <p:txBody>
          <a:bodyPr wrap="square" rtlCol="0">
            <a:spAutoFit/>
          </a:bodyPr>
          <a:lstStyle/>
          <a:p>
            <a:r>
              <a:rPr lang="sl-SI" dirty="0">
                <a:solidFill>
                  <a:srgbClr val="0070C0"/>
                </a:solidFill>
              </a:rPr>
              <a:t>Učenci 4. a</a:t>
            </a:r>
          </a:p>
          <a:p>
            <a:r>
              <a:rPr lang="sl-SI" dirty="0">
                <a:solidFill>
                  <a:srgbClr val="0070C0"/>
                </a:solidFill>
              </a:rPr>
              <a:t>Š. l. 2022/23</a:t>
            </a:r>
          </a:p>
        </p:txBody>
      </p:sp>
    </p:spTree>
    <p:extLst>
      <p:ext uri="{BB962C8B-B14F-4D97-AF65-F5344CB8AC3E}">
        <p14:creationId xmlns:p14="http://schemas.microsoft.com/office/powerpoint/2010/main" val="270919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6B0E9FBC-A9AB-42DF-8F8F-C4977874BC6D}"/>
              </a:ext>
            </a:extLst>
          </p:cNvPr>
          <p:cNvSpPr/>
          <p:nvPr/>
        </p:nvSpPr>
        <p:spPr>
          <a:xfrm>
            <a:off x="475860" y="311346"/>
            <a:ext cx="11168744" cy="6309420"/>
          </a:xfrm>
          <a:prstGeom prst="rect">
            <a:avLst/>
          </a:prstGeom>
        </p:spPr>
        <p:txBody>
          <a:bodyPr wrap="square">
            <a:spAutoFit/>
          </a:bodyPr>
          <a:lstStyle/>
          <a:p>
            <a:r>
              <a:rPr lang="sl-SI" sz="2400" b="1" dirty="0">
                <a:solidFill>
                  <a:srgbClr val="0070C0"/>
                </a:solidFill>
              </a:rPr>
              <a:t>Zakaj izbrati NEMŠČINO kot OBVEZNI IZBIRNI PREDMET?</a:t>
            </a:r>
          </a:p>
          <a:p>
            <a:endParaRPr lang="sl-SI" sz="2000" b="1" dirty="0">
              <a:solidFill>
                <a:srgbClr val="0070C0"/>
              </a:solidFill>
            </a:endParaRPr>
          </a:p>
          <a:p>
            <a:r>
              <a:rPr lang="sl-SI" sz="2000" dirty="0">
                <a:latin typeface="Calibri" panose="020F0502020204030204" pitchFamily="34" charset="0"/>
                <a:ea typeface="Calibri" panose="020F0502020204030204" pitchFamily="34" charset="0"/>
                <a:cs typeface="Calibri" panose="020F0502020204030204" pitchFamily="34" charset="0"/>
              </a:rPr>
              <a:t>Učenje tujih jezikov v osnovni šoli ima številne koristi in lahko pomembno vpliva na razvoj in prihodnost vaših otrok. Tu je nekaj razlogov, zakaj je učenje nemščine v osnovni šoli pomembno:</a:t>
            </a:r>
          </a:p>
          <a:p>
            <a:endParaRPr lang="sl-SI" sz="2000"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sl-SI" sz="2000" dirty="0">
                <a:latin typeface="Calibri" panose="020F0502020204030204" pitchFamily="34" charset="0"/>
                <a:ea typeface="Calibri" panose="020F0502020204030204" pitchFamily="34" charset="0"/>
                <a:cs typeface="Calibri" panose="020F0502020204030204" pitchFamily="34" charset="0"/>
              </a:rPr>
              <a:t> Komunikacija: Nemščina je ena izmed najpogosteje govorjenih jezikov v Evropi in ima velik pomen v poslovnem svetu. Učenje nemščine bo omogočilo vašim otrokom komunikacijo z večjim številom ljudi in odprlo jim bo vrata do novih priložnosti v prihodnosti.</a:t>
            </a:r>
          </a:p>
          <a:p>
            <a:pPr>
              <a:buFont typeface="+mj-lt"/>
              <a:buAutoNum type="arabicPeriod"/>
            </a:pPr>
            <a:r>
              <a:rPr lang="sl-SI" sz="2000" dirty="0">
                <a:latin typeface="Calibri" panose="020F0502020204030204" pitchFamily="34" charset="0"/>
                <a:ea typeface="Calibri" panose="020F0502020204030204" pitchFamily="34" charset="0"/>
                <a:cs typeface="Calibri" panose="020F0502020204030204" pitchFamily="34" charset="0"/>
              </a:rPr>
              <a:t> Akademski uspeh: Raziskave kažejo, da učenje tujega jezika v osnovni šoli izboljšuje akademski uspeh otrok. Učenje nemščine spodbuja razvoj kognitivnih sposobnosti, pripomore k boljšemu razumevanju slovnice in gradi veščine branja, pisanja ter komunikacije.</a:t>
            </a:r>
          </a:p>
          <a:p>
            <a:pPr>
              <a:buFont typeface="+mj-lt"/>
              <a:buAutoNum type="arabicPeriod"/>
            </a:pPr>
            <a:r>
              <a:rPr lang="sl-SI" sz="2000" dirty="0">
                <a:latin typeface="Calibri" panose="020F0502020204030204" pitchFamily="34" charset="0"/>
                <a:ea typeface="Calibri" panose="020F0502020204030204" pitchFamily="34" charset="0"/>
                <a:cs typeface="Calibri" panose="020F0502020204030204" pitchFamily="34" charset="0"/>
              </a:rPr>
              <a:t> Kulturna raznolikost: Učenje nemščine bo otrokom omogočilo, da bolje razumejo nemško kulturo, tradicije in vrednote. S tem se spodbuja </a:t>
            </a:r>
            <a:r>
              <a:rPr lang="sl-SI" sz="2000" dirty="0">
                <a:solidFill>
                  <a:srgbClr val="374151"/>
                </a:solidFill>
                <a:latin typeface="Calibri" panose="020F0502020204030204" pitchFamily="34" charset="0"/>
                <a:ea typeface="Calibri" panose="020F0502020204030204" pitchFamily="34" charset="0"/>
                <a:cs typeface="Calibri" panose="020F0502020204030204" pitchFamily="34" charset="0"/>
              </a:rPr>
              <a:t>kulturna raznolikost, strpnost in medkulturno razumevanje.</a:t>
            </a:r>
          </a:p>
          <a:p>
            <a:pPr>
              <a:buFont typeface="+mj-lt"/>
              <a:buAutoNum type="arabicPeriod"/>
            </a:pPr>
            <a:r>
              <a:rPr lang="sl-SI" sz="2000" dirty="0"/>
              <a:t> Poklicne priložnosti: Znanje nemščine lahko prinese številne poklicne priložnosti v prihodnosti. Nemčija je ena izmed največjih svetovnih gospodarstev, kar pomeni, da obstaja veliko možnosti za zaposlitev in karierne poti za tiste, ki obvladajo nemški jezik. Zanemarljivo dejstvo ni niti bližina sosednje Avstrije in številne možnosti čezmejne zaposlitve.</a:t>
            </a:r>
          </a:p>
          <a:p>
            <a:pPr>
              <a:buFont typeface="+mj-lt"/>
              <a:buAutoNum type="arabicPeriod"/>
            </a:pPr>
            <a:endParaRPr lang="sl-SI" sz="2000" dirty="0"/>
          </a:p>
          <a:p>
            <a:r>
              <a:rPr lang="sl-SI" sz="2000" dirty="0"/>
              <a:t>Podpora staršev je ključnega pomena pri spodbujanju otrokovega zanimanja za učenje jezikov.</a:t>
            </a:r>
          </a:p>
          <a:p>
            <a:pPr>
              <a:buFont typeface="+mj-lt"/>
              <a:buAutoNum type="arabicPeriod"/>
            </a:pPr>
            <a:endParaRPr lang="sl-SI" sz="2000" b="0" i="0" dirty="0">
              <a:solidFill>
                <a:srgbClr val="37415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341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7BD6B17B-F815-4A81-9A88-82B13527B68B}"/>
              </a:ext>
            </a:extLst>
          </p:cNvPr>
          <p:cNvSpPr/>
          <p:nvPr/>
        </p:nvSpPr>
        <p:spPr>
          <a:xfrm>
            <a:off x="311127" y="88298"/>
            <a:ext cx="11713779" cy="7971413"/>
          </a:xfrm>
          <a:prstGeom prst="rect">
            <a:avLst/>
          </a:prstGeom>
        </p:spPr>
        <p:txBody>
          <a:bodyPr wrap="square">
            <a:spAutoFit/>
          </a:bodyPr>
          <a:lstStyle/>
          <a:p>
            <a:pPr algn="just"/>
            <a:endParaRPr lang="sl-SI" sz="2400" dirty="0">
              <a:solidFill>
                <a:srgbClr val="FF0000"/>
              </a:solidFill>
              <a:latin typeface="Roboto"/>
              <a:ea typeface="Times New Roman" panose="02020603050405020304" pitchFamily="18" charset="0"/>
            </a:endParaRPr>
          </a:p>
          <a:p>
            <a:pPr algn="just"/>
            <a:r>
              <a:rPr lang="sl-SI" sz="2400" b="1" dirty="0">
                <a:solidFill>
                  <a:srgbClr val="0070C0"/>
                </a:solidFill>
              </a:rPr>
              <a:t>OBVEZNI IZBIRNI PREDMET – NEMŠČINA v 7. – 9. razredu: </a:t>
            </a:r>
          </a:p>
          <a:p>
            <a:pPr algn="just"/>
            <a:endParaRPr lang="sl-SI" sz="2400" dirty="0">
              <a:solidFill>
                <a:srgbClr val="FF0000"/>
              </a:solidFill>
              <a:latin typeface="Roboto"/>
              <a:ea typeface="Times New Roman" panose="02020603050405020304" pitchFamily="18" charset="0"/>
            </a:endParaRPr>
          </a:p>
          <a:p>
            <a:pPr marL="342900" indent="-342900" algn="just">
              <a:buFont typeface="Wingdings" panose="05000000000000000000" pitchFamily="2" charset="2"/>
              <a:buChar char="ü"/>
            </a:pPr>
            <a:r>
              <a:rPr lang="sl-SI" sz="2000" dirty="0"/>
              <a:t>se izvaja 2 uri tedensko,</a:t>
            </a:r>
          </a:p>
          <a:p>
            <a:pPr algn="just"/>
            <a:endParaRPr lang="sl-SI" sz="2000" dirty="0"/>
          </a:p>
          <a:p>
            <a:pPr marL="342900" indent="-342900" algn="just">
              <a:buFont typeface="Wingdings" panose="05000000000000000000" pitchFamily="2" charset="2"/>
              <a:buChar char="ü"/>
            </a:pPr>
            <a:r>
              <a:rPr lang="sl-SI" sz="2000" dirty="0">
                <a:ea typeface="Times New Roman" panose="02020603050405020304" pitchFamily="18" charset="0"/>
              </a:rPr>
              <a:t>se prilagaja sodobnim izzivom,</a:t>
            </a:r>
          </a:p>
          <a:p>
            <a:pPr algn="just"/>
            <a:endParaRPr lang="sl-SI" sz="2000" dirty="0">
              <a:ea typeface="Times New Roman" panose="02020603050405020304" pitchFamily="18" charset="0"/>
            </a:endParaRPr>
          </a:p>
          <a:p>
            <a:pPr marL="342900" indent="-342900" algn="just">
              <a:buFont typeface="Wingdings" panose="05000000000000000000" pitchFamily="2" charset="2"/>
              <a:buChar char="ü"/>
            </a:pPr>
            <a:r>
              <a:rPr lang="sl-SI" sz="2000" dirty="0">
                <a:latin typeface="Calibri" panose="020F0502020204030204" pitchFamily="34" charset="0"/>
                <a:ea typeface="Calibri" panose="020F0502020204030204" pitchFamily="34" charset="0"/>
                <a:cs typeface="Calibri" panose="020F0502020204030204" pitchFamily="34" charset="0"/>
              </a:rPr>
              <a:t>daje večji poudarek na sporazumevalne in učne strategije ter </a:t>
            </a:r>
            <a:r>
              <a:rPr lang="sl-SI" sz="2000" dirty="0" err="1">
                <a:latin typeface="Calibri" panose="020F0502020204030204" pitchFamily="34" charset="0"/>
                <a:ea typeface="Calibri" panose="020F0502020204030204" pitchFamily="34" charset="0"/>
                <a:cs typeface="Calibri" panose="020F0502020204030204" pitchFamily="34" charset="0"/>
              </a:rPr>
              <a:t>medjezikovno</a:t>
            </a:r>
            <a:r>
              <a:rPr lang="sl-SI" sz="2000" dirty="0">
                <a:latin typeface="Calibri" panose="020F0502020204030204" pitchFamily="34" charset="0"/>
                <a:ea typeface="Calibri" panose="020F0502020204030204" pitchFamily="34" charset="0"/>
                <a:cs typeface="Calibri" panose="020F0502020204030204" pitchFamily="34" charset="0"/>
              </a:rPr>
              <a:t> in medkulturno ozaveščenost in aktivno uporabo pridobljenega besedišča,</a:t>
            </a:r>
          </a:p>
          <a:p>
            <a:pPr algn="just"/>
            <a:endParaRPr lang="sl-SI"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r>
              <a:rPr lang="sl-SI" sz="2000" dirty="0">
                <a:latin typeface="Calibri" panose="020F0502020204030204" pitchFamily="34" charset="0"/>
                <a:ea typeface="Calibri" panose="020F0502020204030204" pitchFamily="34" charset="0"/>
                <a:cs typeface="Calibri" panose="020F0502020204030204" pitchFamily="34" charset="0"/>
              </a:rPr>
              <a:t>usposablja učence za govorne in pisne stike, za pridobivanje, razumevanje in podajanje informacij v tujem jeziku.</a:t>
            </a:r>
          </a:p>
          <a:p>
            <a:pPr algn="just"/>
            <a:endParaRPr lang="sl-SI" sz="2000" dirty="0">
              <a:latin typeface="Calibri" panose="020F0502020204030204" pitchFamily="34" charset="0"/>
              <a:ea typeface="Calibri" panose="020F0502020204030204" pitchFamily="34" charset="0"/>
              <a:cs typeface="Calibri" panose="020F0502020204030204" pitchFamily="34" charset="0"/>
            </a:endParaRPr>
          </a:p>
          <a:p>
            <a:pPr algn="just"/>
            <a:endParaRPr lang="sl-SI" sz="2000" dirty="0"/>
          </a:p>
          <a:p>
            <a:pPr algn="just"/>
            <a:r>
              <a:rPr lang="sl-SI" sz="2400" dirty="0"/>
              <a:t>Pri učenju jezikov je priporočljiva kontinuiteta (nadaljevanje učenja, če je otrok obiskoval že neobvezni izbirni predmet), je pa možno v vsakem razredu pristopiti k učenju nemščine tudi kot začetnik ali po eno- ali večletni pavzi pri učenju nemščine.</a:t>
            </a:r>
          </a:p>
          <a:p>
            <a:pPr algn="just"/>
            <a:endParaRPr lang="sl-SI" sz="2000" dirty="0"/>
          </a:p>
          <a:p>
            <a:pPr algn="just"/>
            <a:endParaRPr lang="sl-SI" sz="2000" dirty="0">
              <a:solidFill>
                <a:srgbClr val="FF0000"/>
              </a:solidFill>
              <a:latin typeface="Roboto"/>
              <a:ea typeface="Times New Roman" panose="02020603050405020304" pitchFamily="18" charset="0"/>
            </a:endParaRPr>
          </a:p>
          <a:p>
            <a:pPr algn="just"/>
            <a:endParaRPr lang="sl-SI"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endParaRPr lang="sl-SI"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endParaRPr lang="sl-SI" sz="20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endParaRPr lang="sl-SI" sz="2400" dirty="0">
              <a:solidFill>
                <a:srgbClr val="FF0000"/>
              </a:solidFill>
              <a:latin typeface="Times New Roman" panose="02020603050405020304" pitchFamily="18" charset="0"/>
              <a:ea typeface="Times New Roman" panose="02020603050405020304" pitchFamily="18" charset="0"/>
            </a:endParaRPr>
          </a:p>
          <a:p>
            <a:pPr algn="just"/>
            <a:endParaRPr lang="sl-SI" sz="24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209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00B069F0-AC72-41E3-959B-CA3A114ED300}"/>
              </a:ext>
            </a:extLst>
          </p:cNvPr>
          <p:cNvPicPr>
            <a:picLocks noChangeAspect="1"/>
          </p:cNvPicPr>
          <p:nvPr/>
        </p:nvPicPr>
        <p:blipFill>
          <a:blip r:embed="rId2"/>
          <a:stretch>
            <a:fillRect/>
          </a:stretch>
        </p:blipFill>
        <p:spPr>
          <a:xfrm>
            <a:off x="1982165" y="639860"/>
            <a:ext cx="8568748" cy="4954555"/>
          </a:xfrm>
          <a:prstGeom prst="rect">
            <a:avLst/>
          </a:prstGeom>
        </p:spPr>
      </p:pic>
      <p:sp>
        <p:nvSpPr>
          <p:cNvPr id="3" name="Oblaček govora: pravokotnik z zaobljenimi vogali 2">
            <a:extLst>
              <a:ext uri="{FF2B5EF4-FFF2-40B4-BE49-F238E27FC236}">
                <a16:creationId xmlns:a16="http://schemas.microsoft.com/office/drawing/2014/main" id="{668A34B0-F784-47B1-A084-3A5E7744E99A}"/>
              </a:ext>
            </a:extLst>
          </p:cNvPr>
          <p:cNvSpPr/>
          <p:nvPr/>
        </p:nvSpPr>
        <p:spPr>
          <a:xfrm>
            <a:off x="9721383" y="4290381"/>
            <a:ext cx="2259724" cy="977463"/>
          </a:xfrm>
          <a:prstGeom prst="wedgeRoundRectCallout">
            <a:avLst>
              <a:gd name="adj1" fmla="val -123313"/>
              <a:gd name="adj2" fmla="val -2522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dirty="0">
                <a:solidFill>
                  <a:schemeClr val="accent1">
                    <a:lumMod val="75000"/>
                  </a:schemeClr>
                </a:solidFill>
              </a:rPr>
              <a:t>1 TJ angleščina                 ob koncu OŠ</a:t>
            </a:r>
          </a:p>
        </p:txBody>
      </p:sp>
      <p:sp>
        <p:nvSpPr>
          <p:cNvPr id="6" name="Oblaček govora: pravokotnik z zaobljenimi vogali 5">
            <a:extLst>
              <a:ext uri="{FF2B5EF4-FFF2-40B4-BE49-F238E27FC236}">
                <a16:creationId xmlns:a16="http://schemas.microsoft.com/office/drawing/2014/main" id="{CBF7D3F3-D305-4F64-BCF5-4045CEE03DE7}"/>
              </a:ext>
            </a:extLst>
          </p:cNvPr>
          <p:cNvSpPr/>
          <p:nvPr/>
        </p:nvSpPr>
        <p:spPr>
          <a:xfrm>
            <a:off x="7420088" y="4935614"/>
            <a:ext cx="2049518" cy="898633"/>
          </a:xfrm>
          <a:prstGeom prst="wedgeRoundRectCallout">
            <a:avLst>
              <a:gd name="adj1" fmla="val -110917"/>
              <a:gd name="adj2" fmla="val -5326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2400" dirty="0">
              <a:solidFill>
                <a:schemeClr val="accent1">
                  <a:lumMod val="75000"/>
                </a:schemeClr>
              </a:solidFill>
            </a:endParaRPr>
          </a:p>
          <a:p>
            <a:pPr algn="ctr"/>
            <a:r>
              <a:rPr lang="sl-SI" sz="2400" dirty="0">
                <a:solidFill>
                  <a:schemeClr val="accent1">
                    <a:lumMod val="75000"/>
                  </a:schemeClr>
                </a:solidFill>
              </a:rPr>
              <a:t>2 TJ nemščina                ob koncu OŠ*</a:t>
            </a:r>
          </a:p>
          <a:p>
            <a:pPr algn="ctr"/>
            <a:endParaRPr lang="sl-SI" dirty="0"/>
          </a:p>
        </p:txBody>
      </p:sp>
      <p:sp>
        <p:nvSpPr>
          <p:cNvPr id="4" name="Pravokotnik 3"/>
          <p:cNvSpPr/>
          <p:nvPr/>
        </p:nvSpPr>
        <p:spPr>
          <a:xfrm>
            <a:off x="9721383" y="6189999"/>
            <a:ext cx="2133599" cy="452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solidFill>
                  <a:srgbClr val="0070C0"/>
                </a:solidFill>
              </a:rPr>
              <a:t>*kontinuiranega učenja</a:t>
            </a:r>
          </a:p>
        </p:txBody>
      </p:sp>
      <p:sp>
        <p:nvSpPr>
          <p:cNvPr id="5" name="PoljeZBesedilom 4">
            <a:extLst>
              <a:ext uri="{FF2B5EF4-FFF2-40B4-BE49-F238E27FC236}">
                <a16:creationId xmlns:a16="http://schemas.microsoft.com/office/drawing/2014/main" id="{4ED54598-E047-408D-ADBB-4C2CF0D1BECE}"/>
              </a:ext>
            </a:extLst>
          </p:cNvPr>
          <p:cNvSpPr txBox="1"/>
          <p:nvPr/>
        </p:nvSpPr>
        <p:spPr>
          <a:xfrm>
            <a:off x="1474235" y="215156"/>
            <a:ext cx="10151706" cy="461665"/>
          </a:xfrm>
          <a:prstGeom prst="rect">
            <a:avLst/>
          </a:prstGeom>
          <a:noFill/>
        </p:spPr>
        <p:txBody>
          <a:bodyPr wrap="square" rtlCol="0">
            <a:spAutoFit/>
          </a:bodyPr>
          <a:lstStyle/>
          <a:p>
            <a:r>
              <a:rPr lang="sl-SI" sz="2400" b="1" dirty="0">
                <a:solidFill>
                  <a:srgbClr val="0070C0"/>
                </a:solidFill>
              </a:rPr>
              <a:t>Doseženo znanje po skupnem evropskem referenčnem okvirju za jezike: </a:t>
            </a:r>
          </a:p>
        </p:txBody>
      </p:sp>
    </p:spTree>
    <p:extLst>
      <p:ext uri="{BB962C8B-B14F-4D97-AF65-F5344CB8AC3E}">
        <p14:creationId xmlns:p14="http://schemas.microsoft.com/office/powerpoint/2010/main" val="266661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A01447D8-CF42-448C-B62B-FAA129B80B02}"/>
              </a:ext>
            </a:extLst>
          </p:cNvPr>
          <p:cNvPicPr>
            <a:picLocks noChangeAspect="1"/>
          </p:cNvPicPr>
          <p:nvPr/>
        </p:nvPicPr>
        <p:blipFill rotWithShape="1">
          <a:blip r:embed="rId2"/>
          <a:srcRect t="27832" b="27266"/>
          <a:stretch/>
        </p:blipFill>
        <p:spPr>
          <a:xfrm>
            <a:off x="253707" y="3733238"/>
            <a:ext cx="3665102" cy="921329"/>
          </a:xfrm>
          <a:prstGeom prst="rect">
            <a:avLst/>
          </a:prstGeom>
        </p:spPr>
      </p:pic>
      <p:pic>
        <p:nvPicPr>
          <p:cNvPr id="1028" name="Picture 4" descr="österreich, Graz Winter Stadt Skyline. Frohe Weihnachten, Guten Rutsch Ins  Neue Jahr Verzierten Fahne Mit Santa Claus Wintergrußlinie Karte Flach,  Entwurfsvektor. Lineare Weihnachtsschneeabbildung Lizenzfrei Nutzbare SVG,  Vektorgrafiken, Clip Arts ...">
            <a:extLst>
              <a:ext uri="{FF2B5EF4-FFF2-40B4-BE49-F238E27FC236}">
                <a16:creationId xmlns:a16="http://schemas.microsoft.com/office/drawing/2014/main" id="{1805F8CC-22E3-4E2F-AF7B-CB4667F9A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812" y="1154441"/>
            <a:ext cx="4259406" cy="2129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me Travel Vienna - Die Geschichte von Wien hautnah erleben!">
            <a:extLst>
              <a:ext uri="{FF2B5EF4-FFF2-40B4-BE49-F238E27FC236}">
                <a16:creationId xmlns:a16="http://schemas.microsoft.com/office/drawing/2014/main" id="{ACDE4B34-2C04-4ABD-8829-461DAFA9D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789" y="3749982"/>
            <a:ext cx="2320673" cy="2320673"/>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962304B2-DF55-464D-921D-5944E6125AFE}"/>
              </a:ext>
            </a:extLst>
          </p:cNvPr>
          <p:cNvPicPr>
            <a:picLocks noChangeAspect="1"/>
          </p:cNvPicPr>
          <p:nvPr/>
        </p:nvPicPr>
        <p:blipFill>
          <a:blip r:embed="rId5"/>
          <a:stretch>
            <a:fillRect/>
          </a:stretch>
        </p:blipFill>
        <p:spPr>
          <a:xfrm>
            <a:off x="1412925" y="1402869"/>
            <a:ext cx="3090265" cy="1884308"/>
          </a:xfrm>
          <a:prstGeom prst="rect">
            <a:avLst/>
          </a:prstGeom>
        </p:spPr>
      </p:pic>
      <p:pic>
        <p:nvPicPr>
          <p:cNvPr id="4" name="Slika 3">
            <a:extLst>
              <a:ext uri="{FF2B5EF4-FFF2-40B4-BE49-F238E27FC236}">
                <a16:creationId xmlns:a16="http://schemas.microsoft.com/office/drawing/2014/main" id="{5772B646-30F0-4A14-8A31-940610EDF652}"/>
              </a:ext>
            </a:extLst>
          </p:cNvPr>
          <p:cNvPicPr>
            <a:picLocks noChangeAspect="1"/>
          </p:cNvPicPr>
          <p:nvPr/>
        </p:nvPicPr>
        <p:blipFill>
          <a:blip r:embed="rId6"/>
          <a:stretch>
            <a:fillRect/>
          </a:stretch>
        </p:blipFill>
        <p:spPr>
          <a:xfrm>
            <a:off x="483146" y="264900"/>
            <a:ext cx="1795239" cy="1971407"/>
          </a:xfrm>
          <a:prstGeom prst="rect">
            <a:avLst/>
          </a:prstGeom>
        </p:spPr>
      </p:pic>
      <p:pic>
        <p:nvPicPr>
          <p:cNvPr id="1034" name="Picture 10" descr="Zotter – Dan odprtih vrat | Spletna stran osnovne šole Fram">
            <a:extLst>
              <a:ext uri="{FF2B5EF4-FFF2-40B4-BE49-F238E27FC236}">
                <a16:creationId xmlns:a16="http://schemas.microsoft.com/office/drawing/2014/main" id="{1880643C-F191-4900-A5B8-5C133A8D9C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155" y="4605577"/>
            <a:ext cx="3316558" cy="2067010"/>
          </a:xfrm>
          <a:prstGeom prst="rect">
            <a:avLst/>
          </a:prstGeom>
          <a:noFill/>
          <a:extLst>
            <a:ext uri="{909E8E84-426E-40DD-AFC4-6F175D3DCCD1}">
              <a14:hiddenFill xmlns:a14="http://schemas.microsoft.com/office/drawing/2010/main">
                <a:solidFill>
                  <a:srgbClr val="FFFFFF"/>
                </a:solidFill>
              </a14:hiddenFill>
            </a:ext>
          </a:extLst>
        </p:spPr>
      </p:pic>
      <p:sp>
        <p:nvSpPr>
          <p:cNvPr id="5" name="Pravokotnik 4">
            <a:extLst>
              <a:ext uri="{FF2B5EF4-FFF2-40B4-BE49-F238E27FC236}">
                <a16:creationId xmlns:a16="http://schemas.microsoft.com/office/drawing/2014/main" id="{C529DA96-2272-46AE-B9CF-C614011F80A2}"/>
              </a:ext>
            </a:extLst>
          </p:cNvPr>
          <p:cNvSpPr/>
          <p:nvPr/>
        </p:nvSpPr>
        <p:spPr>
          <a:xfrm>
            <a:off x="2504091" y="185413"/>
            <a:ext cx="7183820" cy="1077218"/>
          </a:xfrm>
          <a:prstGeom prst="rect">
            <a:avLst/>
          </a:prstGeom>
        </p:spPr>
        <p:txBody>
          <a:bodyPr wrap="square">
            <a:spAutoFit/>
          </a:bodyPr>
          <a:lstStyle/>
          <a:p>
            <a:pPr algn="ctr"/>
            <a:r>
              <a:rPr lang="sl-SI" sz="3200" b="1" dirty="0">
                <a:solidFill>
                  <a:schemeClr val="accent1">
                    <a:lumMod val="75000"/>
                  </a:schemeClr>
                </a:solidFill>
                <a:latin typeface="Arial" panose="020B0604020202020204" pitchFamily="34" charset="0"/>
                <a:cs typeface="Arial" panose="020B0604020202020204" pitchFamily="34" charset="0"/>
              </a:rPr>
              <a:t>Nadstandardni program - ekskurzije </a:t>
            </a:r>
            <a:br>
              <a:rPr lang="sl-SI" sz="3200" b="1" dirty="0">
                <a:solidFill>
                  <a:schemeClr val="accent1">
                    <a:lumMod val="75000"/>
                  </a:schemeClr>
                </a:solidFill>
                <a:latin typeface="Arial" panose="020B0604020202020204" pitchFamily="34" charset="0"/>
                <a:cs typeface="Arial" panose="020B0604020202020204" pitchFamily="34" charset="0"/>
              </a:rPr>
            </a:br>
            <a:r>
              <a:rPr lang="sl-SI" sz="3200" b="1" dirty="0">
                <a:solidFill>
                  <a:schemeClr val="accent1">
                    <a:lumMod val="75000"/>
                  </a:schemeClr>
                </a:solidFill>
                <a:latin typeface="Arial" panose="020B0604020202020204" pitchFamily="34" charset="0"/>
                <a:cs typeface="Arial" panose="020B0604020202020204" pitchFamily="34" charset="0"/>
              </a:rPr>
              <a:t>za učence 2. tujega jezika</a:t>
            </a:r>
            <a:endParaRPr lang="sl-SI" sz="3200" dirty="0">
              <a:solidFill>
                <a:schemeClr val="accent1">
                  <a:lumMod val="75000"/>
                </a:schemeClr>
              </a:solidFill>
              <a:latin typeface="Arial" panose="020B0604020202020204" pitchFamily="34" charset="0"/>
              <a:cs typeface="Arial" panose="020B0604020202020204" pitchFamily="34" charset="0"/>
            </a:endParaRPr>
          </a:p>
        </p:txBody>
      </p:sp>
      <p:pic>
        <p:nvPicPr>
          <p:cNvPr id="7" name="Slika 6">
            <a:extLst>
              <a:ext uri="{FF2B5EF4-FFF2-40B4-BE49-F238E27FC236}">
                <a16:creationId xmlns:a16="http://schemas.microsoft.com/office/drawing/2014/main" id="{00D5E4B4-AC1C-46D7-9C9C-07A42F439754}"/>
              </a:ext>
            </a:extLst>
          </p:cNvPr>
          <p:cNvPicPr>
            <a:picLocks noChangeAspect="1"/>
          </p:cNvPicPr>
          <p:nvPr/>
        </p:nvPicPr>
        <p:blipFill>
          <a:blip r:embed="rId8"/>
          <a:stretch>
            <a:fillRect/>
          </a:stretch>
        </p:blipFill>
        <p:spPr>
          <a:xfrm>
            <a:off x="6445642" y="4697570"/>
            <a:ext cx="3350277" cy="2011978"/>
          </a:xfrm>
          <a:prstGeom prst="rect">
            <a:avLst/>
          </a:prstGeom>
        </p:spPr>
      </p:pic>
      <p:sp>
        <p:nvSpPr>
          <p:cNvPr id="8" name="Pravokotnik: zaokroženi vogali 7">
            <a:extLst>
              <a:ext uri="{FF2B5EF4-FFF2-40B4-BE49-F238E27FC236}">
                <a16:creationId xmlns:a16="http://schemas.microsoft.com/office/drawing/2014/main" id="{7BBF4B98-387B-4F8E-B86A-B29DE1544B50}"/>
              </a:ext>
            </a:extLst>
          </p:cNvPr>
          <p:cNvSpPr/>
          <p:nvPr/>
        </p:nvSpPr>
        <p:spPr>
          <a:xfrm>
            <a:off x="253707" y="2640233"/>
            <a:ext cx="2212551" cy="6564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b="1" dirty="0">
                <a:solidFill>
                  <a:schemeClr val="accent1">
                    <a:lumMod val="75000"/>
                  </a:schemeClr>
                </a:solidFill>
                <a:latin typeface="Arial" panose="020B0604020202020204" pitchFamily="34" charset="0"/>
                <a:cs typeface="Arial" panose="020B0604020202020204" pitchFamily="34" charset="0"/>
              </a:rPr>
              <a:t>6. razred</a:t>
            </a:r>
          </a:p>
        </p:txBody>
      </p:sp>
      <p:sp>
        <p:nvSpPr>
          <p:cNvPr id="14" name="Pravokotnik: zaokroženi vogali 13">
            <a:extLst>
              <a:ext uri="{FF2B5EF4-FFF2-40B4-BE49-F238E27FC236}">
                <a16:creationId xmlns:a16="http://schemas.microsoft.com/office/drawing/2014/main" id="{D894669D-43BA-42C7-A6BD-D0F03303E877}"/>
              </a:ext>
            </a:extLst>
          </p:cNvPr>
          <p:cNvSpPr/>
          <p:nvPr/>
        </p:nvSpPr>
        <p:spPr>
          <a:xfrm>
            <a:off x="9850911" y="3086931"/>
            <a:ext cx="2212551" cy="6564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b="1" dirty="0">
                <a:solidFill>
                  <a:schemeClr val="accent1">
                    <a:lumMod val="75000"/>
                  </a:schemeClr>
                </a:solidFill>
                <a:latin typeface="Arial" panose="020B0604020202020204" pitchFamily="34" charset="0"/>
                <a:cs typeface="Arial" panose="020B0604020202020204" pitchFamily="34" charset="0"/>
              </a:rPr>
              <a:t>7. razred</a:t>
            </a:r>
          </a:p>
        </p:txBody>
      </p:sp>
      <p:sp>
        <p:nvSpPr>
          <p:cNvPr id="15" name="Pravokotnik: zaokroženi vogali 14">
            <a:extLst>
              <a:ext uri="{FF2B5EF4-FFF2-40B4-BE49-F238E27FC236}">
                <a16:creationId xmlns:a16="http://schemas.microsoft.com/office/drawing/2014/main" id="{AA1C6EDA-3E49-4B7C-AADA-A6D4B083FA97}"/>
              </a:ext>
            </a:extLst>
          </p:cNvPr>
          <p:cNvSpPr/>
          <p:nvPr/>
        </p:nvSpPr>
        <p:spPr>
          <a:xfrm>
            <a:off x="9404130" y="5961151"/>
            <a:ext cx="2212551" cy="6564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b="1" dirty="0">
                <a:solidFill>
                  <a:schemeClr val="accent1">
                    <a:lumMod val="75000"/>
                  </a:schemeClr>
                </a:solidFill>
                <a:latin typeface="Arial" panose="020B0604020202020204" pitchFamily="34" charset="0"/>
                <a:cs typeface="Arial" panose="020B0604020202020204" pitchFamily="34" charset="0"/>
              </a:rPr>
              <a:t>9. razred</a:t>
            </a:r>
          </a:p>
        </p:txBody>
      </p:sp>
      <p:sp>
        <p:nvSpPr>
          <p:cNvPr id="16" name="Pravokotnik: zaokroženi vogali 15">
            <a:extLst>
              <a:ext uri="{FF2B5EF4-FFF2-40B4-BE49-F238E27FC236}">
                <a16:creationId xmlns:a16="http://schemas.microsoft.com/office/drawing/2014/main" id="{C0DB68DC-90E2-4C2D-9E40-0BAD1F5D5A2F}"/>
              </a:ext>
            </a:extLst>
          </p:cNvPr>
          <p:cNvSpPr/>
          <p:nvPr/>
        </p:nvSpPr>
        <p:spPr>
          <a:xfrm>
            <a:off x="3393953" y="5198719"/>
            <a:ext cx="2212551" cy="6564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b="1" dirty="0">
                <a:solidFill>
                  <a:schemeClr val="accent1">
                    <a:lumMod val="75000"/>
                  </a:schemeClr>
                </a:solidFill>
                <a:latin typeface="Arial" panose="020B0604020202020204" pitchFamily="34" charset="0"/>
                <a:cs typeface="Arial" panose="020B0604020202020204" pitchFamily="34" charset="0"/>
              </a:rPr>
              <a:t>8. razred</a:t>
            </a:r>
          </a:p>
        </p:txBody>
      </p:sp>
      <p:sp>
        <p:nvSpPr>
          <p:cNvPr id="9" name="Pravokotnik 8">
            <a:extLst>
              <a:ext uri="{FF2B5EF4-FFF2-40B4-BE49-F238E27FC236}">
                <a16:creationId xmlns:a16="http://schemas.microsoft.com/office/drawing/2014/main" id="{3232446B-AF57-4C8A-B10B-7603D3F11B5C}"/>
              </a:ext>
            </a:extLst>
          </p:cNvPr>
          <p:cNvSpPr/>
          <p:nvPr/>
        </p:nvSpPr>
        <p:spPr>
          <a:xfrm rot="722264">
            <a:off x="2485571" y="3047060"/>
            <a:ext cx="7126455" cy="1077218"/>
          </a:xfrm>
          <a:prstGeom prst="rect">
            <a:avLst/>
          </a:prstGeom>
        </p:spPr>
        <p:txBody>
          <a:bodyPr wrap="square">
            <a:spAutoFit/>
          </a:bodyPr>
          <a:lstStyle/>
          <a:p>
            <a:pPr algn="ctr"/>
            <a:r>
              <a:rPr lang="sl-SI" sz="3200" b="1" dirty="0">
                <a:solidFill>
                  <a:schemeClr val="accent1">
                    <a:lumMod val="75000"/>
                  </a:schemeClr>
                </a:solidFill>
                <a:latin typeface="Kristen ITC" panose="03050502040202030202" pitchFamily="66" charset="0"/>
              </a:rPr>
              <a:t>Jezike se u</a:t>
            </a:r>
            <a:r>
              <a:rPr lang="sl-SI" sz="3200" b="1" i="1" dirty="0">
                <a:solidFill>
                  <a:schemeClr val="accent1">
                    <a:lumMod val="75000"/>
                  </a:schemeClr>
                </a:solidFill>
                <a:latin typeface="Comic Sans MS" panose="030F0702030302020204" pitchFamily="66" charset="0"/>
              </a:rPr>
              <a:t>č</a:t>
            </a:r>
            <a:r>
              <a:rPr lang="sl-SI" sz="3200" b="1" dirty="0">
                <a:solidFill>
                  <a:schemeClr val="accent1">
                    <a:lumMod val="75000"/>
                  </a:schemeClr>
                </a:solidFill>
                <a:latin typeface="Kristen ITC" panose="03050502040202030202" pitchFamily="66" charset="0"/>
              </a:rPr>
              <a:t>im, </a:t>
            </a:r>
            <a:br>
              <a:rPr lang="sl-SI" sz="3200" b="1" dirty="0">
                <a:solidFill>
                  <a:schemeClr val="accent1">
                    <a:lumMod val="75000"/>
                  </a:schemeClr>
                </a:solidFill>
                <a:latin typeface="Kristen ITC" panose="03050502040202030202" pitchFamily="66" charset="0"/>
              </a:rPr>
            </a:br>
            <a:r>
              <a:rPr lang="sl-SI" sz="3200" b="1" dirty="0">
                <a:solidFill>
                  <a:schemeClr val="accent1">
                    <a:lumMod val="75000"/>
                  </a:schemeClr>
                </a:solidFill>
                <a:latin typeface="Kristen ITC" panose="03050502040202030202" pitchFamily="66" charset="0"/>
              </a:rPr>
              <a:t>da po svetu se lahko podim!</a:t>
            </a:r>
            <a:endParaRPr lang="sl-SI" sz="3200" dirty="0">
              <a:solidFill>
                <a:schemeClr val="accent1">
                  <a:lumMod val="75000"/>
                </a:schemeClr>
              </a:solidFill>
            </a:endParaRPr>
          </a:p>
        </p:txBody>
      </p:sp>
    </p:spTree>
    <p:extLst>
      <p:ext uri="{BB962C8B-B14F-4D97-AF65-F5344CB8AC3E}">
        <p14:creationId xmlns:p14="http://schemas.microsoft.com/office/powerpoint/2010/main" val="66288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1254125" y="141452"/>
            <a:ext cx="9738995" cy="6716548"/>
          </a:xfrm>
          <a:prstGeom prst="rect">
            <a:avLst/>
          </a:prstGeom>
        </p:spPr>
      </p:pic>
      <p:pic>
        <p:nvPicPr>
          <p:cNvPr id="6" name="Slika 5"/>
          <p:cNvPicPr>
            <a:picLocks noChangeAspect="1"/>
          </p:cNvPicPr>
          <p:nvPr/>
        </p:nvPicPr>
        <p:blipFill>
          <a:blip r:embed="rId3"/>
          <a:stretch>
            <a:fillRect/>
          </a:stretch>
        </p:blipFill>
        <p:spPr>
          <a:xfrm>
            <a:off x="11242561" y="6323849"/>
            <a:ext cx="949439" cy="534151"/>
          </a:xfrm>
          <a:prstGeom prst="rect">
            <a:avLst/>
          </a:prstGeom>
        </p:spPr>
      </p:pic>
    </p:spTree>
    <p:extLst>
      <p:ext uri="{BB962C8B-B14F-4D97-AF65-F5344CB8AC3E}">
        <p14:creationId xmlns:p14="http://schemas.microsoft.com/office/powerpoint/2010/main" val="249822376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781</Words>
  <Application>Microsoft Office PowerPoint</Application>
  <PresentationFormat>Širokozaslonsko</PresentationFormat>
  <Paragraphs>75</Paragraphs>
  <Slides>20</Slides>
  <Notes>0</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20</vt:i4>
      </vt:variant>
    </vt:vector>
  </HeadingPairs>
  <TitlesOfParts>
    <vt:vector size="30" baseType="lpstr">
      <vt:lpstr>Arial</vt:lpstr>
      <vt:lpstr>Calibri</vt:lpstr>
      <vt:lpstr>Calibri Light</vt:lpstr>
      <vt:lpstr>Comic Sans MS</vt:lpstr>
      <vt:lpstr>Kristen ITC</vt:lpstr>
      <vt:lpstr>Roboto</vt:lpstr>
      <vt:lpstr>Söhne</vt:lpstr>
      <vt:lpstr>Times New Roman</vt:lpstr>
      <vt:lpstr>Wingdings</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MIZS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Skrbnik</dc:creator>
  <cp:lastModifiedBy>Uporabnik</cp:lastModifiedBy>
  <cp:revision>35</cp:revision>
  <dcterms:created xsi:type="dcterms:W3CDTF">2023-05-18T08:40:05Z</dcterms:created>
  <dcterms:modified xsi:type="dcterms:W3CDTF">2023-05-25T10:41:23Z</dcterms:modified>
</cp:coreProperties>
</file>